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revisionInfo.xml" ContentType="application/vnd.ms-powerpoint.revision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6858000" cy="9906000" type="A4"/>
  <p:notesSz cx="6802438" cy="9934575"/>
  <p:defaultTextStyle>
    <a:defPPr>
      <a:defRPr lang="ja-JP"/>
    </a:defPPr>
    <a:lvl1pPr marL="0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2" pos="3952" userDrawn="1">
          <p15:clr>
            <a:srgbClr val="A4A3A4"/>
          </p15:clr>
        </p15:guide>
        <p15:guide id="3" orient="horz" pos="-954">
          <p15:clr>
            <a:srgbClr val="A4A3A4"/>
          </p15:clr>
        </p15:guide>
        <p15:guide id="4" pos="368" userDrawn="1">
          <p15:clr>
            <a:srgbClr val="A4A3A4"/>
          </p15:clr>
        </p15:guide>
        <p15:guide id="5" orient="horz" pos="3052" userDrawn="1">
          <p15:clr>
            <a:srgbClr val="A4A3A4"/>
          </p15:clr>
        </p15:guide>
        <p15:guide id="6" orient="horz" pos="126" userDrawn="1">
          <p15:clr>
            <a:srgbClr val="A4A3A4"/>
          </p15:clr>
        </p15:guide>
        <p15:guide id="7" orient="horz" pos="6091" userDrawn="1">
          <p15:clr>
            <a:srgbClr val="A4A3A4"/>
          </p15:clr>
        </p15:guide>
        <p15:guide id="8" pos="96" userDrawn="1">
          <p15:clr>
            <a:srgbClr val="A4A3A4"/>
          </p15:clr>
        </p15:guide>
        <p15:guide id="9" pos="4224" userDrawn="1">
          <p15:clr>
            <a:srgbClr val="A4A3A4"/>
          </p15:clr>
        </p15:guide>
        <p15:guide id="10" orient="horz" pos="3188" userDrawn="1">
          <p15:clr>
            <a:srgbClr val="A4A3A4"/>
          </p15:clr>
        </p15:guide>
        <p15:guide id="11" orient="horz" pos="31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nishino" initials="n" lastIdx="2" clrIdx="0">
    <p:extLst>
      <p:ext uri="{19B8F6BF-5375-455C-9EA6-DF929625EA0E}">
        <p15:presenceInfo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userId="nishi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0000"/>
    <a:srgbClr val="FFFFE7"/>
    <a:srgbClr val="FFFFCC"/>
    <a:srgbClr val="2A43D6"/>
    <a:srgbClr val="D8F4FC"/>
    <a:srgbClr val="1261EE"/>
    <a:srgbClr val="66CCFF"/>
    <a:srgbClr val="FF669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987" autoAdjust="0"/>
    <p:restoredTop sz="96429" autoAdjust="0"/>
  </p:normalViewPr>
  <p:slideViewPr>
    <p:cSldViewPr snapToGrid="0">
      <p:cViewPr varScale="1">
        <p:scale>
          <a:sx n="99" d="100"/>
          <a:sy n="99" d="100"/>
        </p:scale>
        <p:origin x="-3336" y="-104"/>
      </p:cViewPr>
      <p:guideLst>
        <p:guide orient="horz" pos="-954"/>
        <p:guide orient="horz" pos="126"/>
        <p:guide orient="horz" pos="3143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bleStyles" Target="tableStyles.xml"/><Relationship Id="rId1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8311" cy="497129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2524" y="1"/>
            <a:ext cx="2948310" cy="497129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B778EA42-135D-DB44-8008-F7E10E7EE8B8}" type="datetimeFigureOut">
              <a:rPr lang="ja-JP" altLang="en-US" smtClean="0"/>
              <a:pPr/>
              <a:t>17.11.29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435848"/>
            <a:ext cx="2948311" cy="497128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2524" y="9435848"/>
            <a:ext cx="2948310" cy="497128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2FE4EC60-9A71-1645-8D43-58533086A13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1957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8311" cy="497129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2524" y="1"/>
            <a:ext cx="2948310" cy="497129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437075F6-0C20-4148-A9A7-907DC66C5CA9}" type="datetimeFigureOut">
              <a:rPr lang="ja-JP" altLang="en-US" smtClean="0"/>
              <a:pPr/>
              <a:t>17.11.29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3" y="4718723"/>
            <a:ext cx="5442913" cy="4470958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435848"/>
            <a:ext cx="2948311" cy="497128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2524" y="9435848"/>
            <a:ext cx="2948310" cy="497128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89984E7F-F5D6-A745-930B-CED62512CE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791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84E7F-F5D6-A745-930B-CED62512CE28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931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84E7F-F5D6-A745-930B-CED62512CE28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931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5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900"/>
            </a:lvl1pPr>
            <a:lvl2pPr marL="359167" indent="0" algn="ctr">
              <a:buNone/>
              <a:defRPr sz="1600"/>
            </a:lvl2pPr>
            <a:lvl3pPr marL="718335" indent="0" algn="ctr">
              <a:buNone/>
              <a:defRPr sz="1400"/>
            </a:lvl3pPr>
            <a:lvl4pPr marL="1077502" indent="0" algn="ctr">
              <a:buNone/>
              <a:defRPr sz="1300"/>
            </a:lvl4pPr>
            <a:lvl5pPr marL="1436669" indent="0" algn="ctr">
              <a:buNone/>
              <a:defRPr sz="1300"/>
            </a:lvl5pPr>
            <a:lvl6pPr marL="1795837" indent="0" algn="ctr">
              <a:buNone/>
              <a:defRPr sz="1300"/>
            </a:lvl6pPr>
            <a:lvl7pPr marL="2155004" indent="0" algn="ctr">
              <a:buNone/>
              <a:defRPr sz="1300"/>
            </a:lvl7pPr>
            <a:lvl8pPr marL="2514171" indent="0" algn="ctr">
              <a:buNone/>
              <a:defRPr sz="1300"/>
            </a:lvl8pPr>
            <a:lvl9pPr marL="2873339" indent="0" algn="ctr">
              <a:buNone/>
              <a:defRPr sz="13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17.11.29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200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17.11.29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010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17.11.29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323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17.11.29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656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7"/>
            <a:ext cx="5915025" cy="216693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359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8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775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366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7958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1550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1417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8733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17.11.29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446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17.11.29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047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9167" indent="0">
              <a:buNone/>
              <a:defRPr sz="1600" b="1"/>
            </a:lvl2pPr>
            <a:lvl3pPr marL="718335" indent="0">
              <a:buNone/>
              <a:defRPr sz="1400" b="1"/>
            </a:lvl3pPr>
            <a:lvl4pPr marL="1077502" indent="0">
              <a:buNone/>
              <a:defRPr sz="1300" b="1"/>
            </a:lvl4pPr>
            <a:lvl5pPr marL="1436669" indent="0">
              <a:buNone/>
              <a:defRPr sz="1300" b="1"/>
            </a:lvl5pPr>
            <a:lvl6pPr marL="1795837" indent="0">
              <a:buNone/>
              <a:defRPr sz="1300" b="1"/>
            </a:lvl6pPr>
            <a:lvl7pPr marL="2155004" indent="0">
              <a:buNone/>
              <a:defRPr sz="1300" b="1"/>
            </a:lvl7pPr>
            <a:lvl8pPr marL="2514171" indent="0">
              <a:buNone/>
              <a:defRPr sz="1300" b="1"/>
            </a:lvl8pPr>
            <a:lvl9pPr marL="2873339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9167" indent="0">
              <a:buNone/>
              <a:defRPr sz="1600" b="1"/>
            </a:lvl2pPr>
            <a:lvl3pPr marL="718335" indent="0">
              <a:buNone/>
              <a:defRPr sz="1400" b="1"/>
            </a:lvl3pPr>
            <a:lvl4pPr marL="1077502" indent="0">
              <a:buNone/>
              <a:defRPr sz="1300" b="1"/>
            </a:lvl4pPr>
            <a:lvl5pPr marL="1436669" indent="0">
              <a:buNone/>
              <a:defRPr sz="1300" b="1"/>
            </a:lvl5pPr>
            <a:lvl6pPr marL="1795837" indent="0">
              <a:buNone/>
              <a:defRPr sz="1300" b="1"/>
            </a:lvl6pPr>
            <a:lvl7pPr marL="2155004" indent="0">
              <a:buNone/>
              <a:defRPr sz="1300" b="1"/>
            </a:lvl7pPr>
            <a:lvl8pPr marL="2514171" indent="0">
              <a:buNone/>
              <a:defRPr sz="1300" b="1"/>
            </a:lvl8pPr>
            <a:lvl9pPr marL="2873339" indent="0">
              <a:buNone/>
              <a:defRPr sz="13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17.11.29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96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17.11.29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205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17.11.29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1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1300"/>
            </a:lvl1pPr>
            <a:lvl2pPr marL="359167" indent="0">
              <a:buNone/>
              <a:defRPr sz="1100"/>
            </a:lvl2pPr>
            <a:lvl3pPr marL="718335" indent="0">
              <a:buNone/>
              <a:defRPr sz="900"/>
            </a:lvl3pPr>
            <a:lvl4pPr marL="1077502" indent="0">
              <a:buNone/>
              <a:defRPr sz="800"/>
            </a:lvl4pPr>
            <a:lvl5pPr marL="1436669" indent="0">
              <a:buNone/>
              <a:defRPr sz="800"/>
            </a:lvl5pPr>
            <a:lvl6pPr marL="1795837" indent="0">
              <a:buNone/>
              <a:defRPr sz="800"/>
            </a:lvl6pPr>
            <a:lvl7pPr marL="2155004" indent="0">
              <a:buNone/>
              <a:defRPr sz="800"/>
            </a:lvl7pPr>
            <a:lvl8pPr marL="2514171" indent="0">
              <a:buNone/>
              <a:defRPr sz="800"/>
            </a:lvl8pPr>
            <a:lvl9pPr marL="2873339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17.11.29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070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0"/>
          </a:xfrm>
        </p:spPr>
        <p:txBody>
          <a:bodyPr anchor="t"/>
          <a:lstStyle>
            <a:lvl1pPr marL="0" indent="0">
              <a:buNone/>
              <a:defRPr sz="2500"/>
            </a:lvl1pPr>
            <a:lvl2pPr marL="359167" indent="0">
              <a:buNone/>
              <a:defRPr sz="2200"/>
            </a:lvl2pPr>
            <a:lvl3pPr marL="718335" indent="0">
              <a:buNone/>
              <a:defRPr sz="1900"/>
            </a:lvl3pPr>
            <a:lvl4pPr marL="1077502" indent="0">
              <a:buNone/>
              <a:defRPr sz="1600"/>
            </a:lvl4pPr>
            <a:lvl5pPr marL="1436669" indent="0">
              <a:buNone/>
              <a:defRPr sz="1600"/>
            </a:lvl5pPr>
            <a:lvl6pPr marL="1795837" indent="0">
              <a:buNone/>
              <a:defRPr sz="1600"/>
            </a:lvl6pPr>
            <a:lvl7pPr marL="2155004" indent="0">
              <a:buNone/>
              <a:defRPr sz="1600"/>
            </a:lvl7pPr>
            <a:lvl8pPr marL="2514171" indent="0">
              <a:buNone/>
              <a:defRPr sz="1600"/>
            </a:lvl8pPr>
            <a:lvl9pPr marL="2873339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1300"/>
            </a:lvl1pPr>
            <a:lvl2pPr marL="359167" indent="0">
              <a:buNone/>
              <a:defRPr sz="1100"/>
            </a:lvl2pPr>
            <a:lvl3pPr marL="718335" indent="0">
              <a:buNone/>
              <a:defRPr sz="900"/>
            </a:lvl3pPr>
            <a:lvl4pPr marL="1077502" indent="0">
              <a:buNone/>
              <a:defRPr sz="800"/>
            </a:lvl4pPr>
            <a:lvl5pPr marL="1436669" indent="0">
              <a:buNone/>
              <a:defRPr sz="800"/>
            </a:lvl5pPr>
            <a:lvl6pPr marL="1795837" indent="0">
              <a:buNone/>
              <a:defRPr sz="800"/>
            </a:lvl6pPr>
            <a:lvl7pPr marL="2155004" indent="0">
              <a:buNone/>
              <a:defRPr sz="800"/>
            </a:lvl7pPr>
            <a:lvl8pPr marL="2514171" indent="0">
              <a:buNone/>
              <a:defRPr sz="800"/>
            </a:lvl8pPr>
            <a:lvl9pPr marL="2873339" indent="0">
              <a:buNone/>
              <a:defRPr sz="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F076-EC43-4BD9-849E-8A94727858C9}" type="datetimeFigureOut">
              <a:rPr kumimoji="1" lang="ja-JP" altLang="en-US" smtClean="0"/>
              <a:pPr/>
              <a:t>17.11.29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665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53876" tIns="26938" rIns="53876" bIns="26938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53876" tIns="26938" rIns="53876" bIns="26938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2"/>
          </a:xfrm>
          <a:prstGeom prst="rect">
            <a:avLst/>
          </a:prstGeom>
        </p:spPr>
        <p:txBody>
          <a:bodyPr vert="horz" lIns="53876" tIns="26938" rIns="53876" bIns="2693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5F076-EC43-4BD9-849E-8A94727858C9}" type="datetimeFigureOut">
              <a:rPr kumimoji="1" lang="ja-JP" altLang="en-US" smtClean="0"/>
              <a:pPr/>
              <a:t>17.11.29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2"/>
          </a:xfrm>
          <a:prstGeom prst="rect">
            <a:avLst/>
          </a:prstGeom>
        </p:spPr>
        <p:txBody>
          <a:bodyPr vert="horz" lIns="53876" tIns="26938" rIns="53876" bIns="2693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2"/>
          </a:xfrm>
          <a:prstGeom prst="rect">
            <a:avLst/>
          </a:prstGeom>
        </p:spPr>
        <p:txBody>
          <a:bodyPr vert="horz" lIns="53876" tIns="26938" rIns="53876" bIns="2693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D690-EDEA-458F-9384-A02A4165AA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385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18335" rtl="0" eaLnBrk="1" latinLnBrk="0" hangingPunct="1">
        <a:lnSpc>
          <a:spcPct val="90000"/>
        </a:lnSpc>
        <a:spcBef>
          <a:spcPct val="0"/>
        </a:spcBef>
        <a:buNone/>
        <a:defRPr kumimoji="1"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583" indent="-179583" algn="l" defTabSz="718335" rtl="0" eaLnBrk="1" latinLnBrk="0" hangingPunct="1">
        <a:lnSpc>
          <a:spcPct val="90000"/>
        </a:lnSpc>
        <a:spcBef>
          <a:spcPts val="785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8751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7918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086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253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75420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34588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93755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52922" indent="-179583" algn="l" defTabSz="718335" rtl="0" eaLnBrk="1" latinLnBrk="0" hangingPunct="1">
        <a:lnSpc>
          <a:spcPct val="90000"/>
        </a:lnSpc>
        <a:spcBef>
          <a:spcPts val="393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167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8335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502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69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837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5004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171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73339" algn="l" defTabSz="718335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store.tenga.co.jp/products/detail.php?product_id=210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tenga.co.jp/products/detail.php?product_id=211" TargetMode="External"/><Relationship Id="rId4" Type="http://schemas.openxmlformats.org/officeDocument/2006/relationships/hyperlink" Target="https://www.tenga.co.jp/press/gift.zip" TargetMode="External"/><Relationship Id="rId5" Type="http://schemas.openxmlformats.org/officeDocument/2006/relationships/hyperlink" Target="http://www.tenga.co.jp/" TargetMode="External"/><Relationship Id="rId6" Type="http://schemas.openxmlformats.org/officeDocument/2006/relationships/hyperlink" Target="mailto:nishino@tenga.co.jp" TargetMode="External"/><Relationship Id="rId7" Type="http://schemas.openxmlformats.org/officeDocument/2006/relationships/hyperlink" Target="mailto:y_matsumoto@tenga.co.jp" TargetMode="External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546858" y="325944"/>
            <a:ext cx="5819542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b="1" dirty="0" smtClean="0">
                <a:latin typeface="メイリオ"/>
                <a:ea typeface="メイリオ"/>
                <a:cs typeface="メイリオ"/>
              </a:rPr>
              <a:t>お歳暮・お年賀・サプライズ！</a:t>
            </a:r>
            <a:endParaRPr lang="en-US" altLang="ja-JP" sz="1800" b="1" dirty="0" smtClean="0"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ja-JP" altLang="en-US" sz="1800" b="1" dirty="0" smtClean="0">
                <a:latin typeface="メイリオ"/>
                <a:ea typeface="メイリオ"/>
                <a:cs typeface="メイリオ"/>
              </a:rPr>
              <a:t>贈って喜ばれ、ちょっと差がつく</a:t>
            </a:r>
            <a:r>
              <a:rPr lang="en-US" altLang="ja-JP" sz="1800" b="1" dirty="0" smtClean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800" b="1" dirty="0" smtClean="0">
                <a:latin typeface="メイリオ"/>
                <a:ea typeface="メイリオ"/>
                <a:cs typeface="メイリオ"/>
              </a:rPr>
              <a:t>の贈り物。</a:t>
            </a:r>
            <a:endParaRPr lang="ja-JP" altLang="en-US" sz="1800" b="1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5564547" y="11387"/>
            <a:ext cx="1087655" cy="4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altLang="ja-JP" sz="10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2017</a:t>
            </a:r>
            <a:r>
              <a:rPr lang="ja-JP" altLang="en-US" sz="10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年</a:t>
            </a:r>
            <a:r>
              <a:rPr lang="en-US" altLang="ja-JP" sz="10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11</a:t>
            </a:r>
            <a:r>
              <a:rPr lang="ja-JP" altLang="en-US" sz="10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月</a:t>
            </a:r>
            <a:r>
              <a:rPr lang="en-US" altLang="ja-JP" sz="10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29</a:t>
            </a:r>
            <a:r>
              <a:rPr lang="ja-JP" altLang="en-US" sz="10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日</a:t>
            </a:r>
            <a:endParaRPr lang="en-US" altLang="ja-JP" sz="1000" dirty="0">
              <a:solidFill>
                <a:srgbClr val="000000"/>
              </a:solidFill>
              <a:latin typeface="メイリオ"/>
              <a:ea typeface="メイリオ"/>
              <a:cs typeface="メイリオ"/>
              <a:sym typeface="ヒラギノ角ゴ Pro W3" charset="0"/>
            </a:endParaRPr>
          </a:p>
          <a:p>
            <a:pPr algn="r"/>
            <a:r>
              <a:rPr lang="ja-JP" altLang="en-US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株式会社 </a:t>
            </a:r>
            <a:r>
              <a:rPr lang="en-US" altLang="ja-JP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TENGA</a:t>
            </a:r>
            <a:r>
              <a:rPr lang="ja-JP" altLang="en-US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  <a:sym typeface="ヒラギノ角ゴ Pro W3" charset="0"/>
              </a:rPr>
              <a:t> </a:t>
            </a:r>
          </a:p>
          <a:p>
            <a:pPr algn="r"/>
            <a:endParaRPr lang="en-US" altLang="ja-JP" sz="1000" dirty="0">
              <a:solidFill>
                <a:srgbClr val="000000"/>
              </a:solidFill>
              <a:latin typeface="メイリオ"/>
              <a:ea typeface="メイリオ"/>
              <a:cs typeface="メイリオ"/>
              <a:sym typeface="ヒラギノ角ゴ Pro W3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4830" y="-51852"/>
            <a:ext cx="1059798" cy="749408"/>
            <a:chOff x="14830" y="123917"/>
            <a:chExt cx="1059798" cy="749408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4830" y="123917"/>
              <a:ext cx="1059798" cy="749408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62828" y="147251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  <a:sym typeface="ヒラギノ角ゴ Pro W3" charset="0"/>
                </a:rPr>
                <a:t>報道関係各位</a:t>
              </a: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486629" y="976517"/>
            <a:ext cx="59400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株式会社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TENGA (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東京都港区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/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代表取締役社長 松本光⼀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)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は、パーティーや　</a:t>
            </a:r>
            <a:endParaRPr lang="en-US" altLang="ja-JP" sz="1300" dirty="0" smtClean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600"/>
              </a:lnSpc>
            </a:pP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年末年始の挨拶など、ギフト需要が高まるこれからの季節にぴったりのオリジナル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TENGA 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ボックス、「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ギフトボックス」と「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サプライズ　</a:t>
            </a:r>
            <a:endParaRPr lang="en-US" altLang="ja-JP" sz="1300" dirty="0" smtClean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ボックス」を発売いたします。</a:t>
            </a:r>
            <a:endParaRPr lang="en-US" altLang="ja-JP" sz="1300" dirty="0" smtClean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お歳暮・お年賀にぴったりの「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ギフトボックス」は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2017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年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11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月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29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日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(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水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)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より、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公式オンラインストア限定で発売。</a:t>
            </a:r>
            <a:endParaRPr lang="en-US" altLang="ja-JP" sz="1300" dirty="0" smtClean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開けたらびっくり！パーティーやサプライズで喜ばれる「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サプライズボックス」は、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2017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年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12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月中旬より、バラエティショップなどで発売開始します。</a:t>
            </a:r>
            <a:endParaRPr lang="en-US" altLang="ja-JP" sz="1300" spc="-50" dirty="0" smtClean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6629" y="5468484"/>
            <a:ext cx="5940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ja-JP" altLang="en-US" sz="13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ヒラギノ角ゴ Pro W3" pitchFamily="-111" charset="-128"/>
              </a:rPr>
              <a:t>ギフトボックスの商品詳細</a:t>
            </a:r>
            <a:endParaRPr kumimoji="0" lang="en-US" altLang="ja-JP" sz="1300" b="1" dirty="0" smtClean="0">
              <a:solidFill>
                <a:schemeClr val="bg1"/>
              </a:solidFill>
              <a:latin typeface="メイリオ"/>
              <a:ea typeface="メイリオ"/>
              <a:cs typeface="メイリオ"/>
              <a:sym typeface="ヒラギノ角ゴ Pro W3" pitchFamily="-111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6629" y="7195291"/>
            <a:ext cx="5940000" cy="2569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1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TENGA GIFT BOX CUP SET</a:t>
            </a:r>
            <a:r>
              <a:rPr lang="en-US" altLang="ja-JP" sz="1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】</a:t>
            </a:r>
          </a:p>
          <a:p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定番のディープスロートカップ（赤）と、人気のプレミアムテンガ（青）が入ったギフトセットです。</a:t>
            </a:r>
            <a:endParaRPr lang="en-US" altLang="ja-JP" sz="12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2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製品サイト</a:t>
            </a:r>
            <a:r>
              <a:rPr lang="ja-JP" altLang="en-US" sz="1200" b="1" spc="-7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：</a:t>
            </a:r>
            <a:r>
              <a:rPr lang="en-US" altLang="ja-JP" sz="12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  <a:hlinkClick r:id="rId4"/>
              </a:rPr>
              <a:t>http://store.tenga.co.jp/products/detail.php?product_id=210</a:t>
            </a:r>
            <a:endParaRPr lang="ja-JP" altLang="en-US" sz="1200" b="1" dirty="0" smtClean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■同梱商品：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ディープスロート・カップ：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3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個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>
              <a:spcAft>
                <a:spcPts val="600"/>
              </a:spcAft>
            </a:pPr>
            <a:r>
              <a:rPr lang="ja-JP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　　　　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プレミアムテンガ（青）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          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：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3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個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■価格：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3,700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円（送料・税込）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■発売日：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2017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年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11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月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29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日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■販売先：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公式オンラインストア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■サイズ：70×270×365mm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27" name="図 26" descr="otenga-BOX_CUP_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8" y="2994507"/>
            <a:ext cx="2160000" cy="2160000"/>
          </a:xfrm>
          <a:prstGeom prst="rect">
            <a:avLst/>
          </a:prstGeom>
        </p:spPr>
      </p:pic>
      <p:cxnSp>
        <p:nvCxnSpPr>
          <p:cNvPr id="34" name="直線コネクタ 17"/>
          <p:cNvCxnSpPr>
            <a:cxnSpLocks noChangeShapeType="1"/>
          </p:cNvCxnSpPr>
          <p:nvPr/>
        </p:nvCxnSpPr>
        <p:spPr bwMode="auto">
          <a:xfrm>
            <a:off x="396629" y="958532"/>
            <a:ext cx="61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テキスト ボックス 19"/>
          <p:cNvSpPr txBox="1"/>
          <p:nvPr/>
        </p:nvSpPr>
        <p:spPr>
          <a:xfrm>
            <a:off x="486629" y="5775011"/>
            <a:ext cx="5940000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ja-JP" altLang="en-US" sz="13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TENGA公式オンラインストア</a:t>
            </a:r>
            <a:r>
              <a:rPr lang="ja-JP" altLang="en-US" sz="1300" spc="-50" dirty="0" smtClean="0">
                <a:latin typeface="メイリオ"/>
                <a:ea typeface="メイリオ"/>
                <a:cs typeface="メイリオ"/>
              </a:rPr>
              <a:t>限定で販売するギフトボックスは、全</a:t>
            </a:r>
            <a:r>
              <a:rPr lang="en-US" altLang="ja-JP" sz="1300" spc="-50" dirty="0" smtClean="0">
                <a:latin typeface="メイリオ"/>
                <a:ea typeface="メイリオ"/>
                <a:cs typeface="メイリオ"/>
              </a:rPr>
              <a:t>2</a:t>
            </a:r>
            <a:r>
              <a:rPr lang="ja-JP" altLang="en-US" sz="1300" spc="-50" dirty="0" smtClean="0">
                <a:latin typeface="メイリオ"/>
                <a:ea typeface="メイリオ"/>
                <a:cs typeface="メイリオ"/>
              </a:rPr>
              <a:t>種。</a:t>
            </a:r>
            <a:endParaRPr lang="en-US" altLang="ja-JP" sz="1300" spc="-50" dirty="0" smtClean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パッケージに貼られる</a:t>
            </a: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熨斗シール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を「お典雅、お年賀、お歳暮」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3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種よりご購入時に選択可能ですので、目的別にご活用ください。</a:t>
            </a:r>
            <a:endParaRPr lang="en-US" altLang="ja-JP" sz="1300" dirty="0" smtClean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ja-JP" altLang="en-US" sz="1400" dirty="0" smtClean="0">
                <a:latin typeface="メイリオ"/>
                <a:ea typeface="メイリオ"/>
                <a:cs typeface="メイリオ"/>
              </a:rPr>
              <a:t>高級感溢れる専用ボックスに梱包されていますので、贈り物に最適です。</a:t>
            </a:r>
            <a:endParaRPr lang="en-US" altLang="ja-JP" sz="1300" dirty="0" smtClean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600"/>
              </a:lnSpc>
            </a:pP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※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お正月の期間、株式会社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では日頃からお世話になっている方々へ　　</a:t>
            </a:r>
            <a:endParaRPr lang="en-US" altLang="ja-JP" sz="1300" dirty="0" smtClean="0">
              <a:latin typeface="メイリオ"/>
              <a:ea typeface="メイリオ"/>
              <a:cs typeface="メイリオ"/>
            </a:endParaRPr>
          </a:p>
          <a:p>
            <a:pPr algn="just">
              <a:lnSpc>
                <a:spcPts val="1600"/>
              </a:lnSpc>
            </a:pPr>
            <a:r>
              <a:rPr lang="ja-JP" altLang="ja-JP" sz="1300" dirty="0" smtClean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お年賀ならぬ「お典雅」として、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製品をお贈りしております。</a:t>
            </a:r>
            <a:endParaRPr lang="en-US" altLang="ja-JP" sz="1300" spc="-50" dirty="0" smtClean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21" name="図 20" descr="Suprised-BOX_2.jpg"/>
          <p:cNvPicPr>
            <a:picLocks noChangeAspect="1"/>
          </p:cNvPicPr>
          <p:nvPr/>
        </p:nvPicPr>
        <p:blipFill>
          <a:blip r:embed="rId6"/>
          <a:srcRect t="11148" b="4783"/>
          <a:stretch>
            <a:fillRect/>
          </a:stretch>
        </p:blipFill>
        <p:spPr>
          <a:xfrm>
            <a:off x="4290032" y="2994507"/>
            <a:ext cx="2569305" cy="2160000"/>
          </a:xfrm>
          <a:prstGeom prst="rect">
            <a:avLst/>
          </a:prstGeom>
        </p:spPr>
      </p:pic>
      <p:pic>
        <p:nvPicPr>
          <p:cNvPr id="30" name="図 29" descr="otenga-BOX_CUP_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0389" y="8115931"/>
            <a:ext cx="1800000" cy="180000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1650169" y="5167616"/>
            <a:ext cx="1172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dirty="0" smtClean="0">
                <a:latin typeface="メイリオ"/>
                <a:ea typeface="メイリオ"/>
                <a:cs typeface="メイリオ"/>
                <a:sym typeface="ヒラギノ角ゴ Pro W3" pitchFamily="-111" charset="-128"/>
              </a:rPr>
              <a:t>ギフトボックス</a:t>
            </a:r>
            <a:endParaRPr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875559" y="5167616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ja-JP" altLang="en-US" dirty="0" smtClean="0">
                <a:latin typeface="メイリオ"/>
                <a:ea typeface="メイリオ"/>
                <a:cs typeface="メイリオ"/>
                <a:sym typeface="ヒラギノ角ゴ Pro W3" pitchFamily="-111" charset="-128"/>
              </a:rPr>
              <a:t>サプライズボックス</a:t>
            </a:r>
            <a:endParaRPr lang="ja-JP" altLang="en-US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37" name="図 36" descr="otenga-BOX_drink_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159" y="2994507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213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475012" y="3491851"/>
            <a:ext cx="5940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ja-JP" altLang="en-US" sz="13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ヒラギノ角ゴ Pro W3" pitchFamily="-111" charset="-128"/>
              </a:rPr>
              <a:t>サプライズボックスの商品詳細</a:t>
            </a:r>
            <a:endParaRPr kumimoji="0" lang="en-US" altLang="ja-JP" sz="1300" b="1" dirty="0" smtClean="0">
              <a:solidFill>
                <a:schemeClr val="bg1"/>
              </a:solidFill>
              <a:latin typeface="メイリオ"/>
              <a:ea typeface="メイリオ"/>
              <a:cs typeface="メイリオ"/>
              <a:sym typeface="ヒラギノ角ゴ Pro W3" pitchFamily="-111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5012" y="7069525"/>
            <a:ext cx="5940000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1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TENGA </a:t>
            </a:r>
            <a:r>
              <a:rPr lang="en-US" altLang="en-US" sz="1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サプライズ</a:t>
            </a:r>
            <a:r>
              <a:rPr lang="ja-JP" altLang="en-US" sz="1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BOX CUP</a:t>
            </a:r>
            <a:r>
              <a:rPr lang="en-US" altLang="ja-JP" sz="1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】</a:t>
            </a: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■参考価格：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3,000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円（税別）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■発売日：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2017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年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12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月中旬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■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販売店舗：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TENGA SHOP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（テンガショップ）、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TENGA VILLAGE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（テンガヴィ</a:t>
            </a:r>
            <a:endParaRPr lang="en-US" altLang="ja-JP" sz="1200" dirty="0" smtClean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	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　　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レッジ）、全国の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DVD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販売店（一部店舗のみ）、一部バラエティ</a:t>
            </a:r>
            <a:endParaRPr lang="en-US" altLang="ja-JP" sz="1200" dirty="0" smtClean="0">
              <a:latin typeface="メイリオ"/>
              <a:ea typeface="メイリオ"/>
              <a:cs typeface="メイリオ"/>
            </a:endParaRPr>
          </a:p>
          <a:p>
            <a:pPr>
              <a:spcAft>
                <a:spcPts val="600"/>
              </a:spcAft>
            </a:pP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	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　　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 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ショップ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■サイズ：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180×183×168mm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75012" y="639802"/>
            <a:ext cx="5940000" cy="25391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1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TENGA GIFT BOX ENERGY SET</a:t>
            </a:r>
            <a:r>
              <a:rPr lang="en-US" altLang="ja-JP" sz="1400" b="1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】</a:t>
            </a:r>
          </a:p>
          <a:p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エナジードリンクの「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TENGA NIGHT CHARGE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」とエナジーゼリーの「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TENGA MEN'S CHARGE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」を詰め合わせにしたギフトセットです。</a:t>
            </a:r>
            <a:endParaRPr lang="en-US" altLang="ja-JP" sz="12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200" b="1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製品サイト</a:t>
            </a:r>
            <a:r>
              <a:rPr lang="ja-JP" altLang="en-US" sz="1200" b="1" spc="-7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：</a:t>
            </a:r>
            <a:r>
              <a:rPr lang="en-US" altLang="ja-JP" sz="12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  <a:hlinkClick r:id="rId3"/>
              </a:rPr>
              <a:t>http://</a:t>
            </a:r>
            <a:r>
              <a:rPr lang="en-US" altLang="ja-JP" sz="1200" dirty="0" err="1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  <a:hlinkClick r:id="rId3"/>
              </a:rPr>
              <a:t>store.tenga.co.jp/products/detail.php?product_id</a:t>
            </a:r>
            <a:r>
              <a:rPr lang="en-US" altLang="ja-JP" sz="12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  <a:hlinkClick r:id="rId3"/>
              </a:rPr>
              <a:t>=211</a:t>
            </a:r>
            <a:endParaRPr lang="ja-JP" altLang="en-US" sz="1200" dirty="0" smtClean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■同梱商品：TENGA NIGHT CHARGE：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8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本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>
              <a:spcAft>
                <a:spcPts val="600"/>
              </a:spcAft>
            </a:pPr>
            <a:r>
              <a:rPr lang="ja-JP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　　　　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  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TENGA MEN‘S CHARGE：</a:t>
            </a:r>
            <a:r>
              <a: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6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個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■価格：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3,500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円（送料・税込）</a:t>
            </a:r>
            <a:endParaRPr lang="en-US" altLang="ja-JP" sz="1200" dirty="0" smtClean="0">
              <a:latin typeface="メイリオ"/>
              <a:ea typeface="メイリオ"/>
              <a:cs typeface="メイリオ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■発売日：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2017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年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11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月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29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日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■販売先：</a:t>
            </a:r>
            <a:r>
              <a:rPr lang="en-US" altLang="ja-JP" sz="1200" dirty="0" smtClean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200" dirty="0" smtClean="0">
                <a:latin typeface="メイリオ"/>
                <a:ea typeface="メイリオ"/>
                <a:cs typeface="メイリオ"/>
              </a:rPr>
              <a:t>公式オンラインストア</a:t>
            </a:r>
            <a:endParaRPr lang="en-US" altLang="ja-JP" sz="1200" dirty="0" smtClean="0">
              <a:latin typeface="メイリオ"/>
              <a:ea typeface="メイリオ"/>
              <a:cs typeface="メイリオ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■サイズ：70×270×365mm</a:t>
            </a:r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5012" y="3824009"/>
            <a:ext cx="5940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TENGA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からパーティーや飲み会を盛り上げるワンランク上のギフトボックスが登場！</a:t>
            </a:r>
            <a:endParaRPr lang="en-US" altLang="ja-JP" sz="13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ボックスの中には大人気のディープスロート・カップ（</a:t>
            </a:r>
            <a:r>
              <a:rPr lang="en-US" altLang="ja-JP" sz="1300" dirty="0" smtClean="0">
                <a:latin typeface="メイリオ"/>
                <a:ea typeface="メイリオ"/>
                <a:cs typeface="メイリオ"/>
              </a:rPr>
              <a:t>4</a:t>
            </a:r>
            <a:r>
              <a:rPr lang="ja-JP" altLang="en-US" sz="1300" dirty="0" smtClean="0">
                <a:latin typeface="メイリオ"/>
                <a:ea typeface="メイリオ"/>
                <a:cs typeface="メイリオ"/>
              </a:rPr>
              <a:t>本）と、さらにサプライズな仕掛けが！？贈って喜ばれ、開けて盛り上がるサプライズボックスです。</a:t>
            </a:r>
            <a:endParaRPr lang="ja-JP" altLang="en-US" sz="1300" dirty="0" smtClean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59040" y="8949974"/>
            <a:ext cx="5971944" cy="1041852"/>
          </a:xfrm>
          <a:prstGeom prst="rect">
            <a:avLst/>
          </a:prstGeom>
        </p:spPr>
        <p:txBody>
          <a:bodyPr wrap="square" lIns="53876" tIns="26938" rIns="53876" bIns="26938">
            <a:spAutoFit/>
          </a:bodyPr>
          <a:lstStyle/>
          <a:p>
            <a:pPr algn="ctr" fontAlgn="t">
              <a:lnSpc>
                <a:spcPts val="1100"/>
              </a:lnSpc>
              <a:spcBef>
                <a:spcPct val="20000"/>
              </a:spcBef>
              <a:defRPr/>
            </a:pPr>
            <a:r>
              <a:rPr lang="ja-JP" altLang="en-US" sz="900" dirty="0">
                <a:solidFill>
                  <a:schemeClr val="tx1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画像素材</a:t>
            </a:r>
            <a:r>
              <a:rPr lang="ja-JP" altLang="en-US" sz="900" dirty="0" smtClean="0">
                <a:solidFill>
                  <a:schemeClr val="tx1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は下記</a:t>
            </a:r>
            <a:r>
              <a:rPr lang="en-US" altLang="ja-JP" sz="900" dirty="0" smtClean="0">
                <a:solidFill>
                  <a:schemeClr val="tx1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URL</a:t>
            </a:r>
            <a:r>
              <a:rPr lang="ja-JP" altLang="en-US" sz="900" dirty="0">
                <a:solidFill>
                  <a:schemeClr val="tx1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よりダウンロードをお願いいたします。</a:t>
            </a:r>
            <a:r>
              <a:rPr lang="ja-JP" altLang="en-US" sz="900" dirty="0" smtClean="0">
                <a:solidFill>
                  <a:schemeClr val="tx1">
                    <a:lumMod val="50000"/>
                  </a:schemeClr>
                </a:solidFill>
                <a:latin typeface="メイリオ"/>
                <a:ea typeface="メイリオ"/>
                <a:cs typeface="メイリオ"/>
              </a:rPr>
              <a:t> </a:t>
            </a:r>
            <a:endParaRPr lang="en-US" altLang="ja-JP" sz="900" dirty="0" smtClean="0">
              <a:solidFill>
                <a:schemeClr val="tx1">
                  <a:lumMod val="50000"/>
                </a:schemeClr>
              </a:solidFill>
              <a:latin typeface="メイリオ"/>
              <a:ea typeface="メイリオ"/>
              <a:cs typeface="メイリオ"/>
            </a:endParaRPr>
          </a:p>
          <a:p>
            <a:pPr algn="ctr" fontAlgn="t">
              <a:lnSpc>
                <a:spcPts val="1100"/>
              </a:lnSpc>
              <a:spcBef>
                <a:spcPct val="20000"/>
              </a:spcBef>
              <a:defRPr/>
            </a:pPr>
            <a:r>
              <a:rPr lang="en-US" altLang="ja-JP" sz="900" u="sng" dirty="0" smtClean="0">
                <a:latin typeface="メイリオ"/>
                <a:ea typeface="メイリオ"/>
                <a:cs typeface="メイリオ"/>
                <a:hlinkClick r:id="rId4"/>
              </a:rPr>
              <a:t>https://</a:t>
            </a:r>
            <a:r>
              <a:rPr lang="en-US" altLang="ja-JP" sz="900" u="sng" dirty="0" err="1" smtClean="0">
                <a:latin typeface="メイリオ"/>
                <a:ea typeface="メイリオ"/>
                <a:cs typeface="メイリオ"/>
                <a:hlinkClick r:id="rId4"/>
              </a:rPr>
              <a:t>www.tenga.co.jp/press/gift.zip</a:t>
            </a:r>
            <a:endParaRPr lang="en-US" altLang="ja-JP" sz="900" u="sng" dirty="0" smtClean="0">
              <a:latin typeface="メイリオ"/>
              <a:ea typeface="メイリオ"/>
              <a:cs typeface="メイリオ"/>
            </a:endParaRPr>
          </a:p>
          <a:p>
            <a:pPr algn="ctr" fontAlgn="t">
              <a:lnSpc>
                <a:spcPts val="1100"/>
              </a:lnSpc>
              <a:spcBef>
                <a:spcPct val="20000"/>
              </a:spcBef>
              <a:defRPr/>
            </a:pPr>
            <a:r>
              <a:rPr lang="en-US" altLang="ja-JP" sz="900" dirty="0" smtClean="0"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900" dirty="0" smtClean="0">
                <a:latin typeface="メイリオ"/>
                <a:ea typeface="メイリオ"/>
                <a:cs typeface="メイリオ"/>
              </a:rPr>
              <a:t>本件に関するお問い合わせ</a:t>
            </a:r>
            <a:r>
              <a:rPr lang="en-US" altLang="ja-JP" sz="900" dirty="0" smtClean="0">
                <a:latin typeface="メイリオ"/>
                <a:ea typeface="メイリオ"/>
                <a:cs typeface="メイリオ"/>
              </a:rPr>
              <a:t>】</a:t>
            </a:r>
          </a:p>
          <a:p>
            <a:pPr algn="ctr" fontAlgn="t">
              <a:lnSpc>
                <a:spcPts val="1100"/>
              </a:lnSpc>
              <a:spcBef>
                <a:spcPct val="20000"/>
              </a:spcBef>
              <a:defRPr/>
            </a:pPr>
            <a:r>
              <a:rPr lang="en-US" altLang="ja-JP" sz="900" dirty="0" smtClean="0">
                <a:latin typeface="メイリオ"/>
                <a:ea typeface="メイリオ"/>
                <a:cs typeface="メイリオ"/>
                <a:sym typeface="ヒラギノ角ゴ Pro W3" charset="0"/>
              </a:rPr>
              <a:t>● </a:t>
            </a:r>
            <a:r>
              <a:rPr lang="en-US" altLang="ja-JP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TENGA</a:t>
            </a:r>
            <a:r>
              <a:rPr lang="ja-JP" altLang="en-US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公式サイト：</a:t>
            </a:r>
            <a:r>
              <a:rPr lang="en-US" altLang="ja-JP" sz="900" u="sng" dirty="0">
                <a:latin typeface="メイリオ"/>
                <a:ea typeface="メイリオ"/>
                <a:cs typeface="メイリオ"/>
                <a:sym typeface="ヒラギノ角ゴ Pro W3" charset="0"/>
                <a:hlinkClick r:id="rId5"/>
              </a:rPr>
              <a:t>http://www.tenga.co.jp/</a:t>
            </a:r>
            <a:endParaRPr lang="en-US" altLang="ja-JP" sz="900" u="sng" dirty="0">
              <a:latin typeface="メイリオ"/>
              <a:ea typeface="メイリオ"/>
              <a:cs typeface="メイリオ"/>
              <a:sym typeface="ヒラギノ角ゴ Pro W3" charset="0"/>
            </a:endParaRPr>
          </a:p>
          <a:p>
            <a:pPr algn="ctr" fontAlgn="t">
              <a:lnSpc>
                <a:spcPts val="1100"/>
              </a:lnSpc>
              <a:spcBef>
                <a:spcPct val="20000"/>
              </a:spcBef>
              <a:defRPr/>
            </a:pPr>
            <a:r>
              <a:rPr lang="en-US" altLang="ja-JP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● </a:t>
            </a:r>
            <a:r>
              <a:rPr lang="ja-JP" altLang="en-US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担　当</a:t>
            </a:r>
            <a:r>
              <a:rPr lang="ja-JP" altLang="en-US" sz="900" dirty="0" smtClean="0">
                <a:latin typeface="メイリオ"/>
                <a:ea typeface="メイリオ"/>
                <a:cs typeface="メイリオ"/>
                <a:sym typeface="ヒラギノ角ゴ Pro W3" charset="0"/>
              </a:rPr>
              <a:t>：西野</a:t>
            </a:r>
            <a:r>
              <a:rPr lang="en-US" altLang="ja-JP" sz="900" dirty="0" smtClean="0">
                <a:latin typeface="メイリオ"/>
                <a:ea typeface="メイリオ"/>
                <a:cs typeface="メイリオ"/>
                <a:sym typeface="ヒラギノ角ゴ Pro W3" charset="0"/>
                <a:hlinkClick r:id="rId6"/>
              </a:rPr>
              <a:t>nishino</a:t>
            </a:r>
            <a:r>
              <a:rPr lang="en-US" altLang="ja-JP" sz="900" dirty="0">
                <a:latin typeface="メイリオ"/>
                <a:ea typeface="メイリオ"/>
                <a:cs typeface="メイリオ"/>
                <a:sym typeface="ヒラギノ角ゴ Pro W3" charset="0"/>
                <a:hlinkClick r:id="rId6"/>
              </a:rPr>
              <a:t>@</a:t>
            </a:r>
            <a:r>
              <a:rPr lang="en-US" altLang="ja-JP" sz="900" dirty="0" smtClean="0">
                <a:latin typeface="メイリオ"/>
                <a:ea typeface="メイリオ"/>
                <a:cs typeface="メイリオ"/>
                <a:sym typeface="ヒラギノ角ゴ Pro W3" charset="0"/>
                <a:hlinkClick r:id="rId6"/>
              </a:rPr>
              <a:t>tenga.co.jp</a:t>
            </a:r>
            <a:r>
              <a:rPr lang="ja-JP" altLang="en-US" sz="900" dirty="0" smtClean="0">
                <a:latin typeface="メイリオ"/>
                <a:ea typeface="メイリオ"/>
                <a:cs typeface="メイリオ"/>
                <a:sym typeface="ヒラギノ角ゴ Pro W3" charset="0"/>
              </a:rPr>
              <a:t>、松本</a:t>
            </a:r>
            <a:r>
              <a:rPr lang="en-US" altLang="ja-JP" sz="900" dirty="0" smtClean="0">
                <a:latin typeface="メイリオ"/>
                <a:ea typeface="メイリオ"/>
                <a:cs typeface="メイリオ"/>
                <a:sym typeface="ヒラギノ角ゴ Pro W3" charset="0"/>
              </a:rPr>
              <a:t>(</a:t>
            </a:r>
            <a:r>
              <a:rPr lang="ja-JP" altLang="en-US" sz="900" dirty="0" smtClean="0">
                <a:latin typeface="メイリオ"/>
                <a:ea typeface="メイリオ"/>
                <a:cs typeface="メイリオ"/>
                <a:sym typeface="ヒラギノ角ゴ Pro W3" charset="0"/>
              </a:rPr>
              <a:t>行</a:t>
            </a:r>
            <a:r>
              <a:rPr lang="en-US" altLang="ja-JP" sz="900" dirty="0" smtClean="0">
                <a:latin typeface="メイリオ"/>
                <a:ea typeface="メイリオ"/>
                <a:cs typeface="メイリオ"/>
                <a:sym typeface="ヒラギノ角ゴ Pro W3" charset="0"/>
              </a:rPr>
              <a:t>)</a:t>
            </a:r>
            <a:r>
              <a:rPr lang="en-US" altLang="ja-JP" sz="900" dirty="0" smtClean="0">
                <a:latin typeface="メイリオ"/>
                <a:ea typeface="メイリオ"/>
                <a:cs typeface="メイリオ"/>
                <a:sym typeface="ヒラギノ角ゴ Pro W3" charset="0"/>
                <a:hlinkClick r:id="rId7"/>
              </a:rPr>
              <a:t>y_matsumoto@tenga.co.jp</a:t>
            </a:r>
            <a:endParaRPr lang="en-US" altLang="ja-JP" sz="900" dirty="0" smtClean="0">
              <a:latin typeface="メイリオ"/>
              <a:ea typeface="メイリオ"/>
              <a:cs typeface="メイリオ"/>
              <a:sym typeface="ヒラギノ角ゴ Pro W3" charset="0"/>
            </a:endParaRPr>
          </a:p>
          <a:p>
            <a:pPr algn="ctr" fontAlgn="t">
              <a:lnSpc>
                <a:spcPts val="1100"/>
              </a:lnSpc>
              <a:spcBef>
                <a:spcPct val="20000"/>
              </a:spcBef>
              <a:defRPr/>
            </a:pPr>
            <a:r>
              <a:rPr lang="en-US" altLang="ja-JP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● </a:t>
            </a:r>
            <a:r>
              <a:rPr lang="ja-JP" altLang="en-US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連絡先：</a:t>
            </a:r>
            <a:r>
              <a:rPr lang="en-US" altLang="ja-JP" sz="900" dirty="0" smtClean="0">
                <a:latin typeface="メイリオ"/>
                <a:ea typeface="メイリオ"/>
                <a:cs typeface="メイリオ"/>
                <a:sym typeface="ヒラギノ角ゴ Pro W3" charset="0"/>
              </a:rPr>
              <a:t>TEL03</a:t>
            </a:r>
            <a:r>
              <a:rPr lang="en-US" altLang="ja-JP" sz="900" dirty="0">
                <a:latin typeface="メイリオ"/>
                <a:ea typeface="メイリオ"/>
                <a:cs typeface="メイリオ"/>
                <a:sym typeface="ヒラギノ角ゴ Pro W3" charset="0"/>
              </a:rPr>
              <a:t>-5418-5590</a:t>
            </a:r>
            <a:endParaRPr lang="ja-JP" altLang="en-US" sz="900" dirty="0">
              <a:latin typeface="メイリオ"/>
              <a:ea typeface="メイリオ"/>
              <a:cs typeface="メイリオ"/>
            </a:endParaRPr>
          </a:p>
        </p:txBody>
      </p:sp>
      <p:cxnSp>
        <p:nvCxnSpPr>
          <p:cNvPr id="22" name="直線コネクタ 17"/>
          <p:cNvCxnSpPr>
            <a:cxnSpLocks noChangeShapeType="1"/>
          </p:cNvCxnSpPr>
          <p:nvPr/>
        </p:nvCxnSpPr>
        <p:spPr bwMode="auto">
          <a:xfrm>
            <a:off x="475012" y="8892554"/>
            <a:ext cx="59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</p:cxnSp>
      <p:sp>
        <p:nvSpPr>
          <p:cNvPr id="30" name="テキスト ボックス 29"/>
          <p:cNvSpPr txBox="1"/>
          <p:nvPr/>
        </p:nvSpPr>
        <p:spPr>
          <a:xfrm>
            <a:off x="475012" y="208337"/>
            <a:ext cx="5940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ja-JP" altLang="en-US" sz="13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  <a:sym typeface="ヒラギノ角ゴ Pro W3" pitchFamily="-111" charset="-128"/>
              </a:rPr>
              <a:t>ギフトボックスの商品詳細</a:t>
            </a:r>
            <a:endParaRPr kumimoji="0" lang="en-US" altLang="ja-JP" sz="1300" b="1" dirty="0" smtClean="0">
              <a:solidFill>
                <a:schemeClr val="bg1"/>
              </a:solidFill>
              <a:latin typeface="メイリオ"/>
              <a:ea typeface="メイリオ"/>
              <a:cs typeface="メイリオ"/>
              <a:sym typeface="ヒラギノ角ゴ Pro W3" pitchFamily="-111" charset="-128"/>
            </a:endParaRPr>
          </a:p>
        </p:txBody>
      </p:sp>
      <p:pic>
        <p:nvPicPr>
          <p:cNvPr id="28" name="図 27" descr="otenga-BOX_drink_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7383" y="1600277"/>
            <a:ext cx="1800000" cy="1800000"/>
          </a:xfrm>
          <a:prstGeom prst="rect">
            <a:avLst/>
          </a:prstGeom>
        </p:spPr>
      </p:pic>
      <p:pic>
        <p:nvPicPr>
          <p:cNvPr id="33" name="図 32" descr="Suprised-BOX_1.jpg"/>
          <p:cNvPicPr>
            <a:picLocks noChangeAspect="1"/>
          </p:cNvPicPr>
          <p:nvPr/>
        </p:nvPicPr>
        <p:blipFill>
          <a:blip r:embed="rId9"/>
          <a:srcRect t="9819" b="9653"/>
          <a:stretch>
            <a:fillRect/>
          </a:stretch>
        </p:blipFill>
        <p:spPr>
          <a:xfrm>
            <a:off x="3517485" y="4911934"/>
            <a:ext cx="2570523" cy="2070000"/>
          </a:xfrm>
          <a:prstGeom prst="rect">
            <a:avLst/>
          </a:prstGeom>
        </p:spPr>
      </p:pic>
      <p:pic>
        <p:nvPicPr>
          <p:cNvPr id="39" name="図 38" descr="Suprised-BOX_2.jpg"/>
          <p:cNvPicPr>
            <a:picLocks noChangeAspect="1"/>
          </p:cNvPicPr>
          <p:nvPr/>
        </p:nvPicPr>
        <p:blipFill>
          <a:blip r:embed="rId10"/>
          <a:srcRect t="11148" b="4783"/>
          <a:stretch>
            <a:fillRect/>
          </a:stretch>
        </p:blipFill>
        <p:spPr>
          <a:xfrm>
            <a:off x="850424" y="4911934"/>
            <a:ext cx="2462251" cy="2070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2136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15545</TotalTime>
  <Words>628</Words>
  <Application>Microsoft Macintosh PowerPoint</Application>
  <PresentationFormat>A4 210x297 mm</PresentationFormat>
  <Paragraphs>57</Paragraphs>
  <Slides>2</Slides>
  <Notes>2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スライド 1</vt:lpstr>
      <vt:lpstr>スライド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nishino</dc:creator>
  <cp:lastModifiedBy>松本 行央</cp:lastModifiedBy>
  <cp:revision>416</cp:revision>
  <cp:lastPrinted>2017-11-29T04:53:40Z</cp:lastPrinted>
  <dcterms:created xsi:type="dcterms:W3CDTF">2017-11-29T07:03:45Z</dcterms:created>
  <dcterms:modified xsi:type="dcterms:W3CDTF">2017-11-29T07:21:01Z</dcterms:modified>
</cp:coreProperties>
</file>