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6858000" cy="9906000" type="A4"/>
  <p:notesSz cx="6802438" cy="9934575"/>
  <p:defaultTextStyle>
    <a:defPPr>
      <a:defRPr lang="ja-JP"/>
    </a:defPPr>
    <a:lvl1pPr marL="0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29" userDrawn="1">
          <p15:clr>
            <a:srgbClr val="A4A3A4"/>
          </p15:clr>
        </p15:guide>
        <p15:guide id="3" orient="horz" pos="-954">
          <p15:clr>
            <a:srgbClr val="A4A3A4"/>
          </p15:clr>
        </p15:guide>
        <p15:guide id="4" pos="368" userDrawn="1">
          <p15:clr>
            <a:srgbClr val="A4A3A4"/>
          </p15:clr>
        </p15:guide>
        <p15:guide id="6" orient="horz" pos="2077" userDrawn="1">
          <p15:clr>
            <a:srgbClr val="A4A3A4"/>
          </p15:clr>
        </p15:guide>
        <p15:guide id="7" orient="horz" pos="6091" userDrawn="1">
          <p15:clr>
            <a:srgbClr val="A4A3A4"/>
          </p15:clr>
        </p15:guide>
        <p15:guide id="8" pos="119" userDrawn="1">
          <p15:clr>
            <a:srgbClr val="A4A3A4"/>
          </p15:clr>
        </p15:guide>
        <p15:guide id="9" pos="4224" userDrawn="1">
          <p15:clr>
            <a:srgbClr val="A4A3A4"/>
          </p15:clr>
        </p15:guide>
        <p15:guide id="12" pos="2205" userDrawn="1">
          <p15:clr>
            <a:srgbClr val="A4A3A4"/>
          </p15:clr>
        </p15:guide>
        <p15:guide id="13" pos="21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shino" initials="n" lastIdx="2" clrIdx="0">
    <p:extLst>
      <p:ext uri="{19B8F6BF-5375-455C-9EA6-DF929625EA0E}">
        <p15:presenceInfo xmlns:p15="http://schemas.microsoft.com/office/powerpoint/2012/main" userId="nishi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2A43D6"/>
    <a:srgbClr val="D8F4FC"/>
    <a:srgbClr val="1261EE"/>
    <a:srgbClr val="66CCFF"/>
    <a:srgbClr val="FF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67" autoAdjust="0"/>
  </p:normalViewPr>
  <p:slideViewPr>
    <p:cSldViewPr snapToGrid="0">
      <p:cViewPr varScale="1">
        <p:scale>
          <a:sx n="44" d="100"/>
          <a:sy n="44" d="100"/>
        </p:scale>
        <p:origin x="2232" y="44"/>
      </p:cViewPr>
      <p:guideLst>
        <p:guide pos="3929"/>
        <p:guide orient="horz" pos="-954"/>
        <p:guide pos="368"/>
        <p:guide orient="horz" pos="2077"/>
        <p:guide orient="horz" pos="6091"/>
        <p:guide pos="119"/>
        <p:guide pos="4224"/>
        <p:guide pos="2205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8311" cy="49712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2524" y="1"/>
            <a:ext cx="2948310" cy="49712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B778EA42-135D-DB44-8008-F7E10E7EE8B8}" type="datetimeFigureOut">
              <a:rPr lang="ja-JP" altLang="en-US" smtClean="0"/>
              <a:pPr/>
              <a:t>2017/11/27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435848"/>
            <a:ext cx="2948311" cy="49712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2524" y="9435848"/>
            <a:ext cx="2948310" cy="49712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2FE4EC60-9A71-1645-8D43-58533086A13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195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8311" cy="49712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2524" y="1"/>
            <a:ext cx="2948310" cy="49712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437075F6-0C20-4148-A9A7-907DC66C5CA9}" type="datetimeFigureOut">
              <a:rPr lang="ja-JP" altLang="en-US" smtClean="0"/>
              <a:pPr/>
              <a:t>2017/11/27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3" y="4718723"/>
            <a:ext cx="5442913" cy="4470958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35848"/>
            <a:ext cx="2948311" cy="49712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2524" y="9435848"/>
            <a:ext cx="2948310" cy="49712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89984E7F-F5D6-A745-930B-CED62512CE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791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4E7F-F5D6-A745-930B-CED62512CE2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931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4E7F-F5D6-A745-930B-CED62512CE2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5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900"/>
            </a:lvl1pPr>
            <a:lvl2pPr marL="359167" indent="0" algn="ctr">
              <a:buNone/>
              <a:defRPr sz="1600"/>
            </a:lvl2pPr>
            <a:lvl3pPr marL="718335" indent="0" algn="ctr">
              <a:buNone/>
              <a:defRPr sz="1400"/>
            </a:lvl3pPr>
            <a:lvl4pPr marL="1077502" indent="0" algn="ctr">
              <a:buNone/>
              <a:defRPr sz="1300"/>
            </a:lvl4pPr>
            <a:lvl5pPr marL="1436669" indent="0" algn="ctr">
              <a:buNone/>
              <a:defRPr sz="1300"/>
            </a:lvl5pPr>
            <a:lvl6pPr marL="1795837" indent="0" algn="ctr">
              <a:buNone/>
              <a:defRPr sz="1300"/>
            </a:lvl6pPr>
            <a:lvl7pPr marL="2155004" indent="0" algn="ctr">
              <a:buNone/>
              <a:defRPr sz="1300"/>
            </a:lvl7pPr>
            <a:lvl8pPr marL="2514171" indent="0" algn="ctr">
              <a:buNone/>
              <a:defRPr sz="1300"/>
            </a:lvl8pPr>
            <a:lvl9pPr marL="2873339" indent="0" algn="ctr">
              <a:buNone/>
              <a:defRPr sz="13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0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10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2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56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7"/>
            <a:ext cx="5915025" cy="216693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359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8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775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366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7958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15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141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8733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46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47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9167" indent="0">
              <a:buNone/>
              <a:defRPr sz="1600" b="1"/>
            </a:lvl2pPr>
            <a:lvl3pPr marL="718335" indent="0">
              <a:buNone/>
              <a:defRPr sz="1400" b="1"/>
            </a:lvl3pPr>
            <a:lvl4pPr marL="1077502" indent="0">
              <a:buNone/>
              <a:defRPr sz="1300" b="1"/>
            </a:lvl4pPr>
            <a:lvl5pPr marL="1436669" indent="0">
              <a:buNone/>
              <a:defRPr sz="1300" b="1"/>
            </a:lvl5pPr>
            <a:lvl6pPr marL="1795837" indent="0">
              <a:buNone/>
              <a:defRPr sz="1300" b="1"/>
            </a:lvl6pPr>
            <a:lvl7pPr marL="2155004" indent="0">
              <a:buNone/>
              <a:defRPr sz="1300" b="1"/>
            </a:lvl7pPr>
            <a:lvl8pPr marL="2514171" indent="0">
              <a:buNone/>
              <a:defRPr sz="1300" b="1"/>
            </a:lvl8pPr>
            <a:lvl9pPr marL="2873339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9167" indent="0">
              <a:buNone/>
              <a:defRPr sz="1600" b="1"/>
            </a:lvl2pPr>
            <a:lvl3pPr marL="718335" indent="0">
              <a:buNone/>
              <a:defRPr sz="1400" b="1"/>
            </a:lvl3pPr>
            <a:lvl4pPr marL="1077502" indent="0">
              <a:buNone/>
              <a:defRPr sz="1300" b="1"/>
            </a:lvl4pPr>
            <a:lvl5pPr marL="1436669" indent="0">
              <a:buNone/>
              <a:defRPr sz="1300" b="1"/>
            </a:lvl5pPr>
            <a:lvl6pPr marL="1795837" indent="0">
              <a:buNone/>
              <a:defRPr sz="1300" b="1"/>
            </a:lvl6pPr>
            <a:lvl7pPr marL="2155004" indent="0">
              <a:buNone/>
              <a:defRPr sz="1300" b="1"/>
            </a:lvl7pPr>
            <a:lvl8pPr marL="2514171" indent="0">
              <a:buNone/>
              <a:defRPr sz="1300" b="1"/>
            </a:lvl8pPr>
            <a:lvl9pPr marL="2873339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96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05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1300"/>
            </a:lvl1pPr>
            <a:lvl2pPr marL="359167" indent="0">
              <a:buNone/>
              <a:defRPr sz="1100"/>
            </a:lvl2pPr>
            <a:lvl3pPr marL="718335" indent="0">
              <a:buNone/>
              <a:defRPr sz="900"/>
            </a:lvl3pPr>
            <a:lvl4pPr marL="1077502" indent="0">
              <a:buNone/>
              <a:defRPr sz="800"/>
            </a:lvl4pPr>
            <a:lvl5pPr marL="1436669" indent="0">
              <a:buNone/>
              <a:defRPr sz="800"/>
            </a:lvl5pPr>
            <a:lvl6pPr marL="1795837" indent="0">
              <a:buNone/>
              <a:defRPr sz="800"/>
            </a:lvl6pPr>
            <a:lvl7pPr marL="2155004" indent="0">
              <a:buNone/>
              <a:defRPr sz="800"/>
            </a:lvl7pPr>
            <a:lvl8pPr marL="2514171" indent="0">
              <a:buNone/>
              <a:defRPr sz="800"/>
            </a:lvl8pPr>
            <a:lvl9pPr marL="2873339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7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0"/>
          </a:xfrm>
        </p:spPr>
        <p:txBody>
          <a:bodyPr anchor="t"/>
          <a:lstStyle>
            <a:lvl1pPr marL="0" indent="0">
              <a:buNone/>
              <a:defRPr sz="2500"/>
            </a:lvl1pPr>
            <a:lvl2pPr marL="359167" indent="0">
              <a:buNone/>
              <a:defRPr sz="2200"/>
            </a:lvl2pPr>
            <a:lvl3pPr marL="718335" indent="0">
              <a:buNone/>
              <a:defRPr sz="1900"/>
            </a:lvl3pPr>
            <a:lvl4pPr marL="1077502" indent="0">
              <a:buNone/>
              <a:defRPr sz="1600"/>
            </a:lvl4pPr>
            <a:lvl5pPr marL="1436669" indent="0">
              <a:buNone/>
              <a:defRPr sz="1600"/>
            </a:lvl5pPr>
            <a:lvl6pPr marL="1795837" indent="0">
              <a:buNone/>
              <a:defRPr sz="1600"/>
            </a:lvl6pPr>
            <a:lvl7pPr marL="2155004" indent="0">
              <a:buNone/>
              <a:defRPr sz="1600"/>
            </a:lvl7pPr>
            <a:lvl8pPr marL="2514171" indent="0">
              <a:buNone/>
              <a:defRPr sz="1600"/>
            </a:lvl8pPr>
            <a:lvl9pPr marL="287333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1300"/>
            </a:lvl1pPr>
            <a:lvl2pPr marL="359167" indent="0">
              <a:buNone/>
              <a:defRPr sz="1100"/>
            </a:lvl2pPr>
            <a:lvl3pPr marL="718335" indent="0">
              <a:buNone/>
              <a:defRPr sz="900"/>
            </a:lvl3pPr>
            <a:lvl4pPr marL="1077502" indent="0">
              <a:buNone/>
              <a:defRPr sz="800"/>
            </a:lvl4pPr>
            <a:lvl5pPr marL="1436669" indent="0">
              <a:buNone/>
              <a:defRPr sz="800"/>
            </a:lvl5pPr>
            <a:lvl6pPr marL="1795837" indent="0">
              <a:buNone/>
              <a:defRPr sz="800"/>
            </a:lvl6pPr>
            <a:lvl7pPr marL="2155004" indent="0">
              <a:buNone/>
              <a:defRPr sz="800"/>
            </a:lvl7pPr>
            <a:lvl8pPr marL="2514171" indent="0">
              <a:buNone/>
              <a:defRPr sz="800"/>
            </a:lvl8pPr>
            <a:lvl9pPr marL="2873339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65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53876" tIns="26938" rIns="53876" bIns="26938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53876" tIns="26938" rIns="53876" bIns="26938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2"/>
          </a:xfrm>
          <a:prstGeom prst="rect">
            <a:avLst/>
          </a:prstGeom>
        </p:spPr>
        <p:txBody>
          <a:bodyPr vert="horz" lIns="53876" tIns="26938" rIns="53876" bIns="2693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F076-EC43-4BD9-849E-8A94727858C9}" type="datetimeFigureOut">
              <a:rPr kumimoji="1" lang="ja-JP" altLang="en-US" smtClean="0"/>
              <a:pPr/>
              <a:t>2017/11/27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2"/>
          </a:xfrm>
          <a:prstGeom prst="rect">
            <a:avLst/>
          </a:prstGeom>
        </p:spPr>
        <p:txBody>
          <a:bodyPr vert="horz" lIns="53876" tIns="26938" rIns="53876" bIns="2693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2"/>
          </a:xfrm>
          <a:prstGeom prst="rect">
            <a:avLst/>
          </a:prstGeom>
        </p:spPr>
        <p:txBody>
          <a:bodyPr vert="horz" lIns="53876" tIns="26938" rIns="53876" bIns="2693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85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8335" rtl="0" eaLnBrk="1" latinLnBrk="0" hangingPunct="1">
        <a:lnSpc>
          <a:spcPct val="90000"/>
        </a:lnSpc>
        <a:spcBef>
          <a:spcPct val="0"/>
        </a:spcBef>
        <a:buNone/>
        <a:defRPr kumimoji="1"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583" indent="-179583" algn="l" defTabSz="718335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751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7918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086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253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5420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34588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755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52922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167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8335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502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69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837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5004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171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3339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tenga.co.jp/campaign/flip0b_kurowar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hyperlink" Target="https://www.tenga.co.jp/products/hole/flip-0-black/" TargetMode="External"/><Relationship Id="rId7" Type="http://schemas.openxmlformats.org/officeDocument/2006/relationships/hyperlink" Target="mailto:y_matsumoto@tenga.co.jp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ishino@tenga.co.jp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tenga.co.jp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www.tenga.co.jp/press/flipzeroblk.zip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291215" y="262317"/>
            <a:ext cx="628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ja-JP" altLang="en-US" sz="1600" b="1" dirty="0">
                <a:latin typeface="メイリオ"/>
                <a:ea typeface="メイリオ"/>
                <a:cs typeface="メイリオ"/>
              </a:rPr>
              <a:t>名前に“黒”が付く方に朗報！！</a:t>
            </a:r>
            <a:endParaRPr lang="en-US" altLang="ja-JP" sz="1600" b="1" dirty="0">
              <a:latin typeface="メイリオ"/>
              <a:ea typeface="メイリオ"/>
              <a:cs typeface="メイリオ"/>
            </a:endParaRPr>
          </a:p>
          <a:p>
            <a:pPr algn="ctr">
              <a:lnSpc>
                <a:spcPts val="1900"/>
              </a:lnSpc>
            </a:pP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〜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全額キャッシュバックキャンペーン第三弾「黒割」を実施！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〜</a:t>
            </a:r>
            <a:endParaRPr lang="en-US" altLang="ja-JP" sz="1400" b="1" spc="-4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7215" y="6471550"/>
            <a:ext cx="6030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r>
              <a:rPr kumimoji="0" lang="ja-JP" altLang="en-US" sz="13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キャンペーン詳細</a:t>
            </a: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5067301" y="-6192"/>
            <a:ext cx="1660526" cy="4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altLang="ja-JP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2017</a:t>
            </a:r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11</a:t>
            </a:r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月</a:t>
            </a:r>
            <a:r>
              <a:rPr lang="en-US" altLang="ja-JP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27</a:t>
            </a:r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日</a:t>
            </a:r>
            <a:endParaRPr lang="en-US" altLang="ja-JP" sz="1000" dirty="0">
              <a:solidFill>
                <a:srgbClr val="000000"/>
              </a:solidFill>
              <a:latin typeface="メイリオ"/>
              <a:ea typeface="メイリオ"/>
              <a:cs typeface="メイリオ"/>
              <a:sym typeface="ヒラギノ角ゴ Pro W3" charset="0"/>
            </a:endParaRPr>
          </a:p>
          <a:p>
            <a:pPr algn="r"/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株式会社 </a:t>
            </a:r>
            <a:r>
              <a:rPr lang="en-US" altLang="ja-JP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TENGA</a:t>
            </a:r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 </a:t>
            </a:r>
          </a:p>
          <a:p>
            <a:pPr algn="r"/>
            <a:endParaRPr lang="en-US" altLang="ja-JP" sz="1000" dirty="0">
              <a:solidFill>
                <a:srgbClr val="000000"/>
              </a:solidFill>
              <a:latin typeface="メイリオ"/>
              <a:ea typeface="メイリオ"/>
              <a:cs typeface="メイリオ"/>
              <a:sym typeface="ヒラギノ角ゴ Pro W3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4830" y="-39152"/>
            <a:ext cx="1059798" cy="749408"/>
            <a:chOff x="14830" y="123917"/>
            <a:chExt cx="1059798" cy="749408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0" y="123917"/>
              <a:ext cx="1059798" cy="749408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2828" y="147251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ヒラギノ角ゴ Pro W3"/>
                  <a:sym typeface="ヒラギノ角ゴ Pro W3" charset="0"/>
                </a:rPr>
                <a:t>報道関係各位</a:t>
              </a: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661055" y="876291"/>
            <a:ext cx="5526386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sz="1050" spc="-50" dirty="0">
                <a:latin typeface="メイリオ"/>
                <a:ea typeface="メイリオ"/>
                <a:cs typeface="メイリオ"/>
              </a:rPr>
              <a:t>株式会社</a:t>
            </a:r>
            <a:r>
              <a:rPr lang="en-US" altLang="ja-JP" sz="1050" spc="-50" dirty="0">
                <a:latin typeface="メイリオ"/>
                <a:ea typeface="メイリオ"/>
                <a:cs typeface="メイリオ"/>
              </a:rPr>
              <a:t>TENGA (</a:t>
            </a:r>
            <a:r>
              <a:rPr lang="ja-JP" altLang="en-US" sz="1050" spc="-50" dirty="0">
                <a:latin typeface="メイリオ"/>
                <a:ea typeface="メイリオ"/>
                <a:cs typeface="メイリオ"/>
              </a:rPr>
              <a:t>東京都港区</a:t>
            </a:r>
            <a:r>
              <a:rPr lang="en-US" altLang="ja-JP" sz="1050" spc="-50" dirty="0">
                <a:latin typeface="メイリオ"/>
                <a:ea typeface="メイリオ"/>
                <a:cs typeface="メイリオ"/>
              </a:rPr>
              <a:t>/</a:t>
            </a:r>
            <a:r>
              <a:rPr lang="ja-JP" altLang="en-US" sz="1050" spc="-50" dirty="0">
                <a:latin typeface="メイリオ"/>
                <a:ea typeface="メイリオ"/>
                <a:cs typeface="メイリオ"/>
              </a:rPr>
              <a:t>代表取締役社長</a:t>
            </a:r>
            <a:r>
              <a:rPr lang="en-US" altLang="ja-JP" sz="1050" spc="-50" dirty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050" spc="-50" dirty="0">
                <a:latin typeface="メイリオ"/>
                <a:ea typeface="メイリオ"/>
                <a:cs typeface="メイリオ"/>
              </a:rPr>
              <a:t>松本光⼀</a:t>
            </a:r>
            <a:r>
              <a:rPr lang="en-US" altLang="ja-JP" sz="1050" spc="-50" dirty="0">
                <a:latin typeface="メイリオ"/>
                <a:ea typeface="メイリオ"/>
                <a:cs typeface="メイリオ"/>
              </a:rPr>
              <a:t>)</a:t>
            </a:r>
            <a:r>
              <a:rPr lang="ja-JP" altLang="en-US" sz="1050" spc="-50" dirty="0">
                <a:latin typeface="メイリオ"/>
                <a:ea typeface="メイリオ"/>
                <a:cs typeface="メイリオ"/>
              </a:rPr>
              <a:t>は、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洗って繰り返し</a:t>
            </a:r>
            <a:r>
              <a:rPr lang="en-US" altLang="en-US" sz="1050" dirty="0">
                <a:latin typeface="メイリオ"/>
                <a:ea typeface="メイリオ"/>
                <a:cs typeface="メイリオ"/>
              </a:rPr>
              <a:t>使用できる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　</a:t>
            </a:r>
            <a:endParaRPr lang="en-US" altLang="ja-JP" sz="105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en-US" altLang="en-US" sz="1050" dirty="0">
                <a:latin typeface="メイリオ"/>
                <a:ea typeface="メイリオ"/>
                <a:cs typeface="メイリオ"/>
              </a:rPr>
              <a:t>ホールシリーズの最新作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「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FLIP 0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BLACK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［フリップ・ゼロ・ブラック］」の</a:t>
            </a:r>
            <a:endParaRPr lang="en-US" altLang="ja-JP" sz="105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発売を記念し、「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黒割 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FLIP 0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BLACK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が実質</a:t>
            </a:r>
            <a:r>
              <a:rPr lang="en-US" altLang="ja-JP" sz="1050" dirty="0">
                <a:latin typeface="メイリオ"/>
                <a:ea typeface="メイリオ"/>
                <a:cs typeface="メイリオ"/>
              </a:rPr>
              <a:t>0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円」キャンペーンを、</a:t>
            </a:r>
            <a:endParaRPr lang="en-US" altLang="ja-JP" sz="105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sz="1050" b="1" dirty="0">
                <a:latin typeface="メイリオ"/>
                <a:ea typeface="メイリオ"/>
                <a:cs typeface="メイリオ"/>
              </a:rPr>
              <a:t>発売日の</a:t>
            </a:r>
            <a:r>
              <a:rPr lang="en-US" altLang="ja-JP" sz="1050" b="1" dirty="0">
                <a:latin typeface="メイリオ"/>
                <a:ea typeface="メイリオ"/>
                <a:cs typeface="メイリオ"/>
              </a:rPr>
              <a:t>2017</a:t>
            </a:r>
            <a:r>
              <a:rPr lang="ja-JP" altLang="en-US" sz="1050" b="1" dirty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050" b="1" dirty="0"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050" b="1" dirty="0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050" b="1" dirty="0">
                <a:latin typeface="メイリオ"/>
                <a:ea typeface="メイリオ"/>
                <a:cs typeface="メイリオ"/>
              </a:rPr>
              <a:t>7</a:t>
            </a:r>
            <a:r>
              <a:rPr lang="ja-JP" altLang="en-US" sz="1050" b="1" dirty="0">
                <a:latin typeface="メイリオ"/>
                <a:ea typeface="メイリオ"/>
                <a:cs typeface="メイリオ"/>
              </a:rPr>
              <a:t>日（木）</a:t>
            </a:r>
            <a:r>
              <a:rPr lang="en-US" altLang="ja-JP" sz="1050" b="1" dirty="0">
                <a:latin typeface="メイリオ"/>
                <a:ea typeface="メイリオ"/>
                <a:cs typeface="メイリオ"/>
              </a:rPr>
              <a:t>13</a:t>
            </a:r>
            <a:r>
              <a:rPr lang="ja-JP" altLang="en-US" sz="1050" b="1" dirty="0">
                <a:latin typeface="メイリオ"/>
                <a:ea typeface="メイリオ"/>
                <a:cs typeface="メイリオ"/>
              </a:rPr>
              <a:t>時より</a:t>
            </a:r>
            <a:r>
              <a:rPr lang="ja-JP" altLang="en-US" sz="1050" dirty="0">
                <a:latin typeface="メイリオ"/>
                <a:ea typeface="メイリオ"/>
                <a:cs typeface="メイリオ"/>
              </a:rPr>
              <a:t>実施いたします。</a:t>
            </a:r>
            <a:endParaRPr lang="en-US" altLang="ja-JP" sz="10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5511" y="1744526"/>
            <a:ext cx="6123251" cy="50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kumimoji="1" lang="ja-JP" altLang="en-US" sz="12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キャンペーンサイト</a:t>
            </a:r>
            <a:r>
              <a:rPr lang="ja-JP" altLang="en-US" sz="12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：</a:t>
            </a:r>
            <a:r>
              <a:rPr lang="en-US" altLang="ja-JP" sz="12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12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  <a:hlinkClick r:id="rId4"/>
              </a:rPr>
              <a:t>https://www.tenga.co.jp/campaign/flip0b_kurowari/</a:t>
            </a:r>
            <a:endParaRPr lang="en-US" altLang="ja-JP" sz="12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pPr algn="ctr">
              <a:lnSpc>
                <a:spcPts val="1300"/>
              </a:lnSpc>
              <a:spcAft>
                <a:spcPts val="600"/>
              </a:spcAft>
            </a:pPr>
            <a:r>
              <a:rPr lang="ja-JP" altLang="en-US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情報解禁日：</a:t>
            </a:r>
            <a:r>
              <a:rPr lang="en-US" altLang="ja-JP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11</a:t>
            </a:r>
            <a:r>
              <a:rPr lang="ja-JP" altLang="en-US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27</a:t>
            </a:r>
            <a:r>
              <a:rPr lang="ja-JP" altLang="en-US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日、商品発売日・キャンペーン開始：</a:t>
            </a:r>
            <a:r>
              <a:rPr lang="en-US" altLang="ja-JP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7</a:t>
            </a:r>
            <a:r>
              <a:rPr lang="ja-JP" altLang="en-US" sz="13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日</a:t>
            </a:r>
            <a:endParaRPr lang="ja-JP" altLang="ja-JP" sz="1300" b="1" spc="-7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83B5CE-540A-45B1-A3F0-630F507D307B}"/>
              </a:ext>
            </a:extLst>
          </p:cNvPr>
          <p:cNvSpPr txBox="1"/>
          <p:nvPr/>
        </p:nvSpPr>
        <p:spPr>
          <a:xfrm>
            <a:off x="417215" y="7429004"/>
            <a:ext cx="6030000" cy="181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■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商品名：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【TENGA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黒割対象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】FLIP 0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BLACK </a:t>
            </a: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通常版の「</a:t>
            </a: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FLIP 0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BLACK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」を</a:t>
            </a:r>
            <a:r>
              <a:rPr lang="ja-JP" altLang="ja-JP" sz="9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　　</a:t>
            </a:r>
            <a:endParaRPr lang="en-US" altLang="ja-JP" sz="9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ja-JP" sz="9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　　　　　ご購入いただいた場合、キャッシュバック対象外となりますのでご注意ください。</a:t>
            </a:r>
            <a:endParaRPr lang="en-US" altLang="ja-JP" sz="9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■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販売個数：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100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個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お一人様</a:t>
            </a: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点まで、またキャンペーン該当商品がなくなり次第終了となります。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　　　　　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■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キャンペーン対象者：本名に“黒”が付く、日本国内在住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18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歳以上の男性（高校生不可）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ja-JP" sz="10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　　　例：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◯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 黒田、石黒、大黒、黒崎、黒岩、乙黒、黒助、黒彦など、漢字の“黒”が付く名前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　　　　　　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× 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拓郎、伊久朗、勘九郎、玄岩など、“くろ”は入るが漢字の“黒”が付かない名前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■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販売期間：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2017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7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日（木）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13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時～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■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販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売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店：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公式オンラインストアのみ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■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キャッシュバック申請期限：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2017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25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日（月）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時まで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867FB8-27B3-4D8F-911B-F5A72D3FFF06}"/>
              </a:ext>
            </a:extLst>
          </p:cNvPr>
          <p:cNvSpPr/>
          <p:nvPr/>
        </p:nvSpPr>
        <p:spPr>
          <a:xfrm>
            <a:off x="417215" y="5395347"/>
            <a:ext cx="6030000" cy="105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dirty="0">
                <a:latin typeface="メイリオ"/>
                <a:ea typeface="メイリオ"/>
                <a:cs typeface="メイリオ"/>
              </a:rPr>
              <a:t> “黒”が付く名前でよかったー！</a:t>
            </a:r>
            <a:endParaRPr lang="en-US" altLang="ja-JP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dirty="0">
                <a:latin typeface="メイリオ"/>
                <a:ea typeface="メイリオ"/>
                <a:cs typeface="メイリオ"/>
              </a:rPr>
              <a:t>黒割とは名前に“黒”がつく方のみを対象とした、お得な実質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0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円キャッシュバックキャンペーンです。「黒い歴史」「黒の疑惑」「暗黒帝国」などなど、黒にはダークな“陰”のイメージがつきまといますが、そのようなみなさまにいい思いをしてもらいたい！黒っていいじゃんと　感じて欲しい！という想いから、本キャンペーンを実施いたします！</a:t>
            </a:r>
            <a:endParaRPr lang="ja-JP" altLang="en-US" spc="-5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7215" y="5120538"/>
            <a:ext cx="6030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r>
              <a:rPr kumimoji="0" lang="ja-JP" altLang="en-US" sz="13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黒割とは？</a:t>
            </a:r>
          </a:p>
        </p:txBody>
      </p:sp>
      <p:cxnSp>
        <p:nvCxnSpPr>
          <p:cNvPr id="26" name="直線コネクタ 17"/>
          <p:cNvCxnSpPr>
            <a:cxnSpLocks noChangeShapeType="1"/>
          </p:cNvCxnSpPr>
          <p:nvPr/>
        </p:nvCxnSpPr>
        <p:spPr bwMode="auto">
          <a:xfrm>
            <a:off x="396629" y="837789"/>
            <a:ext cx="61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pic>
        <p:nvPicPr>
          <p:cNvPr id="20" name="図 19" descr="FLIP0bclack_CP_1200x6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15" y="2288552"/>
            <a:ext cx="5220000" cy="27405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17215" y="9216785"/>
            <a:ext cx="6030000" cy="665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sz="1000" b="1" u="sng" dirty="0">
                <a:latin typeface="メイリオ"/>
                <a:ea typeface="メイリオ"/>
                <a:cs typeface="メイリオ"/>
              </a:rPr>
              <a:t>残念ながら本名に“黒”が付かず黒割対象外の方にも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、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FLIP 0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BLACK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を無料でゲットする</a:t>
            </a:r>
            <a:endParaRPr lang="en-US" altLang="ja-JP" sz="10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チャンス！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公式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Twitter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‪@TENGA_PR‬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）をフォロー＆キャンペーン情報を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tweet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していただいた方の中から抽選で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名様に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FLIP 0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sz="1000" dirty="0">
                <a:latin typeface="メイリオ"/>
                <a:ea typeface="メイリオ"/>
                <a:cs typeface="メイリオ"/>
              </a:rPr>
              <a:t>BLACK</a:t>
            </a:r>
            <a:r>
              <a:rPr lang="ja-JP" altLang="en-US" sz="1000" dirty="0">
                <a:latin typeface="メイリオ"/>
                <a:ea typeface="メイリオ"/>
                <a:cs typeface="メイリオ"/>
              </a:rPr>
              <a:t>をプレゼント！</a:t>
            </a:r>
            <a:endParaRPr kumimoji="1" lang="ja-JP" altLang="en-US" sz="1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7413" y="6840816"/>
            <a:ext cx="594000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公式オンラインストアにて対象商品をご購入いただき、ご使用後に専用サイトから「使用アンケートに回答」＆「あなたの名前に“黒”が付く事が証明できる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ID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を提出」して　いただくと、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FLIP 0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BLACK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のご購入代金を全額キャッシュバックいたします！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13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433228" y="2300651"/>
            <a:ext cx="6030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ja-JP" altLang="en-US" sz="13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製品特徴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3228" y="14651"/>
            <a:ext cx="6030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ja-JP" altLang="en-US" sz="13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製品概要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1828" y="317500"/>
            <a:ext cx="5940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ハードゲルを採用した 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FLIP 0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BLACK 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がついに登場。高弾力ゲルと高密度ディテールによって、強化された締めつけとストロングバキュームを実現しました。　</a:t>
            </a:r>
            <a:endParaRPr lang="en-US" altLang="ja-JP" sz="1200" dirty="0"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FLIP  0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200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sz="1200" dirty="0">
                <a:latin typeface="メイリオ"/>
                <a:ea typeface="メイリオ"/>
                <a:cs typeface="メイリオ"/>
              </a:rPr>
              <a:t>）とは全く異なる使用感、そしてハードな快感をお楽しみください。</a:t>
            </a:r>
            <a:endParaRPr lang="en-US" altLang="ja-JP" sz="120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spcAft>
                <a:spcPts val="600"/>
              </a:spcAft>
              <a:tabLst>
                <a:tab pos="3768725" algn="l"/>
              </a:tabLst>
            </a:pPr>
            <a:r>
              <a:rPr lang="ja-JP" altLang="en-US" spc="-50" dirty="0">
                <a:latin typeface="メイリオ"/>
                <a:ea typeface="メイリオ"/>
                <a:cs typeface="メイリオ"/>
              </a:rPr>
              <a:t>■製品名：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FLIP 0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ZERO</a:t>
            </a:r>
            <a:r>
              <a:rPr lang="ja-JP" altLang="en-US" dirty="0">
                <a:latin typeface="メイリオ"/>
                <a:ea typeface="メイリオ"/>
                <a:cs typeface="メイリオ"/>
              </a:rPr>
              <a:t>）</a:t>
            </a:r>
            <a:r>
              <a:rPr lang="en-US" altLang="ja-JP" dirty="0">
                <a:latin typeface="メイリオ"/>
                <a:ea typeface="メイリオ"/>
                <a:cs typeface="メイリオ"/>
              </a:rPr>
              <a:t>BLACK </a:t>
            </a:r>
            <a:r>
              <a:rPr lang="ja-JP" altLang="en-US" spc="-50" dirty="0">
                <a:latin typeface="メイリオ"/>
                <a:ea typeface="メイリオ"/>
                <a:cs typeface="メイリオ"/>
              </a:rPr>
              <a:t>（フリッ・ ゼロ・ブラック ）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  <a:tabLst>
                <a:tab pos="3768725" algn="l"/>
              </a:tabLst>
            </a:pPr>
            <a:r>
              <a:rPr lang="ja-JP" altLang="en-US" spc="-50" dirty="0">
                <a:latin typeface="メイリオ"/>
                <a:ea typeface="メイリオ"/>
                <a:cs typeface="メイリオ"/>
              </a:rPr>
              <a:t>■本体寸法：</a:t>
            </a:r>
            <a:r>
              <a:rPr lang="en-US" altLang="ja-JP" spc="-50" dirty="0">
                <a:latin typeface="メイリオ"/>
                <a:ea typeface="メイリオ"/>
                <a:cs typeface="メイリオ"/>
              </a:rPr>
              <a:t>70×80×180mm</a:t>
            </a:r>
            <a:r>
              <a:rPr lang="ja-JP" altLang="en-US" spc="-50" dirty="0">
                <a:latin typeface="メイリオ"/>
                <a:ea typeface="メイリオ"/>
                <a:cs typeface="メイリオ"/>
              </a:rPr>
              <a:t>　</a:t>
            </a:r>
            <a:endParaRPr lang="en-US" altLang="ja-JP" spc="-50" dirty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500"/>
              </a:lnSpc>
              <a:spcAft>
                <a:spcPts val="600"/>
              </a:spcAft>
              <a:tabLst>
                <a:tab pos="3768725" algn="l"/>
              </a:tabLst>
            </a:pPr>
            <a:r>
              <a:rPr lang="ja-JP" altLang="en-US" spc="-50" dirty="0">
                <a:latin typeface="メイリオ"/>
                <a:ea typeface="メイリオ"/>
                <a:cs typeface="メイリオ"/>
              </a:rPr>
              <a:t>■本体重量：</a:t>
            </a:r>
            <a:r>
              <a:rPr lang="en-US" altLang="ja-JP" spc="-50" dirty="0">
                <a:latin typeface="メイリオ"/>
                <a:ea typeface="メイリオ"/>
                <a:cs typeface="メイリオ"/>
              </a:rPr>
              <a:t>470g</a:t>
            </a:r>
          </a:p>
          <a:p>
            <a:pPr algn="just">
              <a:lnSpc>
                <a:spcPts val="1500"/>
              </a:lnSpc>
              <a:tabLst>
                <a:tab pos="3768725" algn="l"/>
              </a:tabLst>
            </a:pPr>
            <a:r>
              <a:rPr lang="ja-JP" altLang="en-US" spc="-50" dirty="0">
                <a:latin typeface="メイリオ"/>
                <a:ea typeface="メイリオ"/>
                <a:cs typeface="メイリオ"/>
              </a:rPr>
              <a:t>■参考価格：</a:t>
            </a:r>
            <a:r>
              <a:rPr lang="en-US" altLang="ja-JP" spc="-50" dirty="0">
                <a:latin typeface="メイリオ"/>
                <a:ea typeface="メイリオ"/>
                <a:cs typeface="メイリオ"/>
              </a:rPr>
              <a:t>8,500</a:t>
            </a:r>
            <a:r>
              <a:rPr lang="ja-JP" altLang="en-US" spc="-50" dirty="0">
                <a:latin typeface="メイリオ"/>
                <a:ea typeface="メイリオ"/>
                <a:cs typeface="メイリオ"/>
              </a:rPr>
              <a:t>円（税別）</a:t>
            </a:r>
          </a:p>
          <a:p>
            <a:endParaRPr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6347" y="2003190"/>
            <a:ext cx="6289773" cy="26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3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製品サイト</a:t>
            </a:r>
            <a:r>
              <a:rPr lang="ja-JP" altLang="en-US" sz="1400" b="1" spc="-7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：</a:t>
            </a:r>
            <a:r>
              <a:rPr lang="en-US" altLang="ja-JP" sz="14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  <a:hlinkClick r:id="rId3"/>
              </a:rPr>
              <a:t>https://www.tenga.co.jp/products/hole/flip-0-black</a:t>
            </a:r>
            <a:r>
              <a:rPr lang="en-US" altLang="ja-JP" sz="14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  <a:hlinkClick r:id="rId3"/>
              </a:rPr>
              <a:t>/</a:t>
            </a:r>
            <a:endParaRPr kumimoji="1" lang="ja-JP" altLang="en-US" sz="13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62256" y="8962801"/>
            <a:ext cx="5971944" cy="1023898"/>
          </a:xfrm>
          <a:prstGeom prst="rect">
            <a:avLst/>
          </a:prstGeom>
        </p:spPr>
        <p:txBody>
          <a:bodyPr wrap="square" lIns="53876" tIns="26938" rIns="53876" bIns="26938">
            <a:spAutoFit/>
          </a:bodyPr>
          <a:lstStyle/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ja-JP" altLang="en-US" sz="900" dirty="0">
                <a:solidFill>
                  <a:schemeClr val="tx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画像素材は下記</a:t>
            </a:r>
            <a:r>
              <a:rPr lang="en-US" altLang="ja-JP" sz="900" dirty="0">
                <a:solidFill>
                  <a:schemeClr val="tx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URL</a:t>
            </a:r>
            <a:r>
              <a:rPr lang="ja-JP" altLang="en-US" sz="900" dirty="0">
                <a:solidFill>
                  <a:schemeClr val="tx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よりダウンロードをお願いいたします。 </a:t>
            </a:r>
            <a:endParaRPr lang="en-US" altLang="ja-JP" sz="900" dirty="0">
              <a:solidFill>
                <a:schemeClr val="tx1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u="sng" dirty="0">
                <a:latin typeface="メイリオ"/>
                <a:ea typeface="メイリオ"/>
                <a:cs typeface="メイリオ"/>
                <a:hlinkClick r:id="rId4"/>
              </a:rPr>
              <a:t>https://www.tenga.co.jp/press/flipzeroblk.zip</a:t>
            </a:r>
            <a:endParaRPr lang="en-US" altLang="ja-JP" sz="900" u="sng" dirty="0">
              <a:latin typeface="メイリオ"/>
              <a:ea typeface="メイリオ"/>
              <a:cs typeface="メイリオ"/>
            </a:endParaRP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900" dirty="0">
                <a:latin typeface="メイリオ"/>
                <a:ea typeface="メイリオ"/>
                <a:cs typeface="メイリオ"/>
              </a:rPr>
              <a:t>本件に関するお問い合わせ</a:t>
            </a:r>
            <a:r>
              <a:rPr lang="en-US" altLang="ja-JP" sz="900" dirty="0">
                <a:latin typeface="メイリオ"/>
                <a:ea typeface="メイリオ"/>
                <a:cs typeface="メイリオ"/>
              </a:rPr>
              <a:t>】</a:t>
            </a: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● TENGA</a:t>
            </a:r>
            <a:r>
              <a:rPr lang="ja-JP" altLang="en-US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公式サイト：</a:t>
            </a:r>
            <a:r>
              <a:rPr lang="en-US" altLang="ja-JP" sz="900" u="sng" dirty="0">
                <a:latin typeface="メイリオ"/>
                <a:ea typeface="メイリオ"/>
                <a:cs typeface="メイリオ"/>
                <a:sym typeface="ヒラギノ角ゴ Pro W3" charset="0"/>
                <a:hlinkClick r:id="rId5"/>
              </a:rPr>
              <a:t>http://www.tenga.co.jp/</a:t>
            </a:r>
            <a:endParaRPr lang="en-US" altLang="ja-JP" sz="900" u="sng" dirty="0">
              <a:latin typeface="メイリオ"/>
              <a:ea typeface="メイリオ"/>
              <a:cs typeface="メイリオ"/>
              <a:sym typeface="ヒラギノ角ゴ Pro W3" charset="0"/>
            </a:endParaRP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● </a:t>
            </a:r>
            <a:r>
              <a:rPr lang="ja-JP" altLang="en-US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担　当：西野</a:t>
            </a: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  <a:hlinkClick r:id="rId6"/>
              </a:rPr>
              <a:t>nishino@tenga.co.jp</a:t>
            </a:r>
            <a:r>
              <a:rPr lang="ja-JP" altLang="en-US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、松本</a:t>
            </a: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(</a:t>
            </a:r>
            <a:r>
              <a:rPr lang="ja-JP" altLang="en-US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行</a:t>
            </a: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)</a:t>
            </a: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  <a:hlinkClick r:id="rId7"/>
              </a:rPr>
              <a:t>y_matsumoto@tenga.co.jp</a:t>
            </a:r>
            <a:endParaRPr lang="en-US" altLang="ja-JP" sz="900" dirty="0">
              <a:latin typeface="メイリオ"/>
              <a:ea typeface="メイリオ"/>
              <a:cs typeface="メイリオ"/>
              <a:sym typeface="ヒラギノ角ゴ Pro W3" charset="0"/>
            </a:endParaRP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● </a:t>
            </a:r>
            <a:r>
              <a:rPr lang="ja-JP" altLang="en-US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連絡先：</a:t>
            </a: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TEL03-5418-5590</a:t>
            </a:r>
            <a:endParaRPr lang="ja-JP" altLang="en-US" sz="9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20" name="直線コネクタ 17"/>
          <p:cNvCxnSpPr>
            <a:cxnSpLocks noChangeShapeType="1"/>
          </p:cNvCxnSpPr>
          <p:nvPr/>
        </p:nvCxnSpPr>
        <p:spPr bwMode="auto">
          <a:xfrm>
            <a:off x="673912" y="8943597"/>
            <a:ext cx="56896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pic>
        <p:nvPicPr>
          <p:cNvPr id="21" name="図 20" descr="FLIP0-BLACK_EC_JP-03.jpg"/>
          <p:cNvPicPr>
            <a:picLocks noChangeAspect="1"/>
          </p:cNvPicPr>
          <p:nvPr/>
        </p:nvPicPr>
        <p:blipFill>
          <a:blip r:embed="rId8"/>
          <a:srcRect b="5926"/>
          <a:stretch>
            <a:fillRect/>
          </a:stretch>
        </p:blipFill>
        <p:spPr>
          <a:xfrm>
            <a:off x="3836719" y="2628900"/>
            <a:ext cx="2160000" cy="2032000"/>
          </a:xfrm>
          <a:prstGeom prst="rect">
            <a:avLst/>
          </a:prstGeom>
        </p:spPr>
      </p:pic>
      <p:pic>
        <p:nvPicPr>
          <p:cNvPr id="22" name="図 21" descr="FLIP0-BLACK_EC_JP-0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756" y="4724400"/>
            <a:ext cx="2160000" cy="2160000"/>
          </a:xfrm>
          <a:prstGeom prst="rect">
            <a:avLst/>
          </a:prstGeom>
        </p:spPr>
      </p:pic>
      <p:pic>
        <p:nvPicPr>
          <p:cNvPr id="25" name="図 24" descr="FLIP0-BLACK_EC_JP-06.jpg"/>
          <p:cNvPicPr>
            <a:picLocks noChangeAspect="1"/>
          </p:cNvPicPr>
          <p:nvPr/>
        </p:nvPicPr>
        <p:blipFill>
          <a:blip r:embed="rId10"/>
          <a:srcRect b="2055"/>
          <a:stretch>
            <a:fillRect/>
          </a:stretch>
        </p:blipFill>
        <p:spPr>
          <a:xfrm>
            <a:off x="811756" y="6807200"/>
            <a:ext cx="2160000" cy="2115608"/>
          </a:xfrm>
          <a:prstGeom prst="rect">
            <a:avLst/>
          </a:prstGeom>
        </p:spPr>
      </p:pic>
      <p:pic>
        <p:nvPicPr>
          <p:cNvPr id="26" name="図 25" descr="FLIP0-BLACK_EC_JP-02.jpg"/>
          <p:cNvPicPr>
            <a:picLocks noChangeAspect="1"/>
          </p:cNvPicPr>
          <p:nvPr/>
        </p:nvPicPr>
        <p:blipFill>
          <a:blip r:embed="rId11"/>
          <a:srcRect b="5926"/>
          <a:stretch>
            <a:fillRect/>
          </a:stretch>
        </p:blipFill>
        <p:spPr>
          <a:xfrm>
            <a:off x="811756" y="2628900"/>
            <a:ext cx="2160000" cy="2032000"/>
          </a:xfrm>
          <a:prstGeom prst="rect">
            <a:avLst/>
          </a:prstGeom>
        </p:spPr>
      </p:pic>
      <p:pic>
        <p:nvPicPr>
          <p:cNvPr id="24" name="図 23" descr="FLIP0-BLACK_EC_JP-05.jpg"/>
          <p:cNvPicPr>
            <a:picLocks noChangeAspect="1"/>
          </p:cNvPicPr>
          <p:nvPr/>
        </p:nvPicPr>
        <p:blipFill>
          <a:blip r:embed="rId12"/>
          <a:srcRect b="4750"/>
          <a:stretch>
            <a:fillRect/>
          </a:stretch>
        </p:blipFill>
        <p:spPr>
          <a:xfrm>
            <a:off x="3836719" y="4724400"/>
            <a:ext cx="2160000" cy="2057400"/>
          </a:xfrm>
          <a:prstGeom prst="rect">
            <a:avLst/>
          </a:prstGeom>
        </p:spPr>
      </p:pic>
      <p:pic>
        <p:nvPicPr>
          <p:cNvPr id="13" name="図 12" descr="FLIP0-BLACK_EC_JP-07.jpg"/>
          <p:cNvPicPr>
            <a:picLocks noChangeAspect="1"/>
          </p:cNvPicPr>
          <p:nvPr/>
        </p:nvPicPr>
        <p:blipFill>
          <a:blip r:embed="rId13"/>
          <a:srcRect t="4116"/>
          <a:stretch>
            <a:fillRect/>
          </a:stretch>
        </p:blipFill>
        <p:spPr>
          <a:xfrm>
            <a:off x="3836719" y="6807200"/>
            <a:ext cx="2160000" cy="20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4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15914</TotalTime>
  <Words>423</Words>
  <Application>Microsoft Office PowerPoint</Application>
  <PresentationFormat>A4 210 x 297 mm</PresentationFormat>
  <Paragraphs>44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Ｐゴシック</vt:lpstr>
      <vt:lpstr>ヒラギノ角ゴ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nishino</dc:creator>
  <cp:lastModifiedBy>nomura</cp:lastModifiedBy>
  <cp:revision>419</cp:revision>
  <cp:lastPrinted>2017-11-27T00:56:15Z</cp:lastPrinted>
  <dcterms:created xsi:type="dcterms:W3CDTF">2017-11-27T00:55:44Z</dcterms:created>
  <dcterms:modified xsi:type="dcterms:W3CDTF">2017-11-27T05:06:31Z</dcterms:modified>
</cp:coreProperties>
</file>